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3" r:id="rId10"/>
    <p:sldId id="262" r:id="rId11"/>
    <p:sldId id="269" r:id="rId12"/>
    <p:sldId id="264" r:id="rId13"/>
    <p:sldId id="272" r:id="rId14"/>
    <p:sldId id="270" r:id="rId15"/>
    <p:sldId id="271" r:id="rId16"/>
    <p:sldId id="273" r:id="rId17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0A6D0B-41FA-4437-BF9B-D6F1E5B50943}" v="4" dt="2023-12-11T16:41:45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6"/>
  </p:normalViewPr>
  <p:slideViewPr>
    <p:cSldViewPr snapToGrid="0">
      <p:cViewPr varScale="1">
        <p:scale>
          <a:sx n="65" d="100"/>
          <a:sy n="65" d="100"/>
        </p:scale>
        <p:origin x="9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C0D1F-9A95-AF52-2717-B3537B6D8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67A2F1-9A0C-7F06-7572-A24FB3400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DFED7-DE13-F7C0-A6CA-2E12C4954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96E2-372B-4C48-B6F0-BC4200C0FDF6}" type="datetimeFigureOut">
              <a:rPr lang="en-BR" smtClean="0"/>
              <a:t>12/11/2023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E1133-3172-85F0-0C10-5F56B4E95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E2E69-8D32-1C4A-2680-71D25FBB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08928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F952F-371A-EF8F-CF10-0581CE196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86DC51-9860-7C37-29D1-0685EBA69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0016A-07DE-BD00-EA8F-5264A013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96E2-372B-4C48-B6F0-BC4200C0FDF6}" type="datetimeFigureOut">
              <a:rPr lang="en-BR" smtClean="0"/>
              <a:t>12/11/2023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070D6-42BB-0D3C-309C-46903AAB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F9CAF-A107-895B-CC53-05C142A2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153528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59D9DA-AF62-ED41-BC40-D6487C2DC7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3F3A8-1462-CD7A-0C4A-2274E19FF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FFAD2-2FA3-5CA9-D752-AF3B3FC1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96E2-372B-4C48-B6F0-BC4200C0FDF6}" type="datetimeFigureOut">
              <a:rPr lang="en-BR" smtClean="0"/>
              <a:t>12/11/2023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731F6-44D1-CD86-7055-8D7BE8AB6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55E9D-89E1-7536-D6F3-46B16504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7485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260F-7AA6-0C30-9B37-C7DFBCF4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9D10A-887C-2C8C-B085-531F491B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DEF50-AA8E-D6DA-A7F1-950229215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96E2-372B-4C48-B6F0-BC4200C0FDF6}" type="datetimeFigureOut">
              <a:rPr lang="en-BR" smtClean="0"/>
              <a:t>12/11/2023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082FF-E1B5-5811-7ABA-003DC8E69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CE35F-0663-5E3C-12BC-7B4C7BE3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5582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CDE3-08CC-3FB5-737B-52D6C111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8966F-030C-2A30-BF46-0C72E7D05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1BEED-961C-2C36-A0C8-88F90306C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96E2-372B-4C48-B6F0-BC4200C0FDF6}" type="datetimeFigureOut">
              <a:rPr lang="en-BR" smtClean="0"/>
              <a:t>12/11/2023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CE711-90CF-FB7E-68C9-4AD2446AA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54A1A-E2CA-0280-CFB1-A2D8C8AF0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45929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5E47-3CEC-C1EF-E29E-D482E77C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6CCF5-A5E4-8BB8-C237-659046FA3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A8C0B-B4D3-FB31-2010-BE987AFD9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448C6-EC76-3B74-CBEF-69532C4D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96E2-372B-4C48-B6F0-BC4200C0FDF6}" type="datetimeFigureOut">
              <a:rPr lang="en-BR" smtClean="0"/>
              <a:t>12/11/2023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2F065-75AD-DBA5-87C7-3B793AEAF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1283E-81E3-FE34-49AD-C744835F5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13770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53F6-D1D4-36ED-DB87-43EAF7C3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7C427-A85E-6118-75F4-BF0FEBDF7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8EAAC-E8B0-0BF8-1A77-E2BAA7604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C91CA-9062-4BC6-ECA8-474C4CC0E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4984B8-C2F0-0CBC-BF5D-9FADE34706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ABDE7C-3E3A-DCD3-0196-1FFBEF75B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96E2-372B-4C48-B6F0-BC4200C0FDF6}" type="datetimeFigureOut">
              <a:rPr lang="en-BR" smtClean="0"/>
              <a:t>12/11/2023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F6C5F-B32B-5957-C50C-C6AFA8FD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107C1-7949-D057-9A91-569AD2BA8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79933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ED26F-E53B-93F1-1946-D2C8C4495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11D76-3F23-867B-D33D-20CAFD96D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96E2-372B-4C48-B6F0-BC4200C0FDF6}" type="datetimeFigureOut">
              <a:rPr lang="en-BR" smtClean="0"/>
              <a:t>12/11/2023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11212-C8EE-D87A-FC52-35A4C6D8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E5566-85B4-FF8C-7912-674CAB2E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27097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2A51A-87B0-6192-0DBB-63B83715D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96E2-372B-4C48-B6F0-BC4200C0FDF6}" type="datetimeFigureOut">
              <a:rPr lang="en-BR" smtClean="0"/>
              <a:t>12/11/2023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C459B-7635-AAED-5FB7-B22A5086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D4278-DB48-4096-B0BF-F5E2A34FA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6229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161C-07CB-7131-7AC0-739970DA0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3FF5F-3E95-1E02-6DA2-40B848FE9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8804E-D0C5-C4E6-DB1B-26D9C18AF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D388E-302C-58AA-6511-3BE593AA8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96E2-372B-4C48-B6F0-BC4200C0FDF6}" type="datetimeFigureOut">
              <a:rPr lang="en-BR" smtClean="0"/>
              <a:t>12/11/2023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89C2C-9CA6-2C64-55CE-96F13A02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8E85C-0AB3-7B91-437E-5068EB28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5463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5E9D-34B7-7BF3-4A1A-2332F0D54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4E3253-86BC-92A8-1DFC-F9C3B895E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C8C38-F342-1392-B7FB-45CDF989B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4F9AB-072C-AC6F-93D8-59797E7E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96E2-372B-4C48-B6F0-BC4200C0FDF6}" type="datetimeFigureOut">
              <a:rPr lang="en-BR" smtClean="0"/>
              <a:t>12/11/2023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F6BBE-0239-32FA-77BC-9EE16CC85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158C5-A4C1-0F2B-12E5-949120BC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4692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5FB36C-1690-7582-960F-F010C18A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14BBD-7744-8CC1-DC86-7E5C91236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DF2C2-A04F-A213-EEF8-880AAC3EE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296E2-372B-4C48-B6F0-BC4200C0FDF6}" type="datetimeFigureOut">
              <a:rPr lang="en-BR" smtClean="0"/>
              <a:t>12/11/2023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2B308-5E3A-CC07-50C7-C830CA6C6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E7A31-9299-ED33-AE30-4F95181C9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0461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ampi.net.br/nacional/noticias/2668632/nossa-regiao/2022/11/em-10-meses-de-2022-rmvale-tem-superavit-40-menor-na-balanca-comercial-ante-2021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sjc.sp.gov.br/noticias/2023/agosto/02/aeroporto-de-sao-jose-recebe-investimento-de-r-5-milhoes/" TargetMode="External"/><Relationship Id="rId7" Type="http://schemas.openxmlformats.org/officeDocument/2006/relationships/hyperlink" Target="https://www.012news.com.br/operacao-no-aeroporto-de-sjc-recebe-voos-de-grandes-cargueiros-esta-semana/" TargetMode="External"/><Relationship Id="rId2" Type="http://schemas.openxmlformats.org/officeDocument/2006/relationships/hyperlink" Target="https://sjkairpor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www.sjc.sp.gov.br/noticias/2023/dezembro/07/sao-jose-retoma-voos-de-passageiros-a-partir-de-27-de-marco/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www.fazcomex.com.br/comex/aeroporto-de-guarulhos-problemas-no-sobrecarregamento-de-mercadorias-no-terminal-de-cargas/" TargetMode="External"/><Relationship Id="rId3" Type="http://schemas.openxmlformats.org/officeDocument/2006/relationships/hyperlink" Target="https://aeroin.net/a-incomum-cena-de-dois-avioes-antonov-no-patio-do-aeroporto-de-sao-jose-dos-campos-sp/" TargetMode="External"/><Relationship Id="rId7" Type="http://schemas.openxmlformats.org/officeDocument/2006/relationships/hyperlink" Target="https://www.instagram.com/reel/C0jmh9Ru7RQ/?utm_source=ig_web_copy_link&amp;igshid=MzRlODBiNWFlZA==" TargetMode="External"/><Relationship Id="rId12" Type="http://schemas.openxmlformats.org/officeDocument/2006/relationships/image" Target="../media/image26.png"/><Relationship Id="rId2" Type="http://schemas.openxmlformats.org/officeDocument/2006/relationships/hyperlink" Target="https://youtu.be/uSRbzHEaHd4?si=OG8lqP08-vdqw3i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11" Type="http://schemas.openxmlformats.org/officeDocument/2006/relationships/hyperlink" Target="https://sjkairport.com/" TargetMode="External"/><Relationship Id="rId5" Type="http://schemas.openxmlformats.org/officeDocument/2006/relationships/hyperlink" Target="https://aeroin.net/sao-paulo-nao-precisa-da-construcao-de-um-4o-aeroporto-pois-ele-ja-esta-pronto-sjk-airport/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22.jpg"/><Relationship Id="rId9" Type="http://schemas.openxmlformats.org/officeDocument/2006/relationships/hyperlink" Target="https://sjkairport.com/nossa-infraestrutura/" TargetMode="External"/><Relationship Id="rId1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pp.powerbi.com/links/ZkKxMSneML?ctid=cf72e2bd-7a2b-4783-bdeb-39d57b07f76f&amp;pbi_source=linkSha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app.powerbi.com/links/SxQxMz6tVj?ctid=cf72e2bd-7a2b-4783-bdeb-39d57b07f76f&amp;pbi_source=linkShar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investe.sp.gov.br/noticia/rmvale-tem-alta-de-31-nas-exportacoes-em-2022-mas-com-superavit-menor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7CDDBFE8-3D6A-5733-7744-86D9334A7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9" r="27473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1DAFD-629A-DEFD-0423-19E107214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BR" sz="4800" dirty="0">
                <a:latin typeface="Arial Black" panose="020B0A04020102020204" pitchFamily="34" charset="0"/>
              </a:rPr>
              <a:t>API </a:t>
            </a:r>
            <a:r>
              <a:rPr lang="pt-BR" sz="4800" dirty="0">
                <a:latin typeface="Arial Black" panose="020B0A04020102020204" pitchFamily="34" charset="0"/>
              </a:rPr>
              <a:t>1º</a:t>
            </a:r>
            <a:r>
              <a:rPr lang="en-BR" sz="4800" dirty="0">
                <a:latin typeface="Arial Black" panose="020B0A04020102020204" pitchFamily="34" charset="0"/>
              </a:rPr>
              <a:t> SEMESTRE</a:t>
            </a:r>
            <a:br>
              <a:rPr lang="en-BR" sz="4800" dirty="0">
                <a:latin typeface="Arial Black" panose="020B0A04020102020204" pitchFamily="34" charset="0"/>
              </a:rPr>
            </a:br>
            <a:br>
              <a:rPr lang="pt-BR" sz="4800" dirty="0">
                <a:latin typeface="Arial Black" panose="020B0A04020102020204" pitchFamily="34" charset="0"/>
              </a:rPr>
            </a:br>
            <a:r>
              <a:rPr lang="pt-BR" sz="4800" dirty="0">
                <a:latin typeface="Arial Black" panose="020B0A04020102020204" pitchFamily="34" charset="0"/>
              </a:rPr>
              <a:t>WORKLOG</a:t>
            </a:r>
            <a:endParaRPr lang="en-BR" sz="4800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85536-94AA-0934-7F59-79766096B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BR" sz="2000"/>
              <a:t>Parceiro acadêmico</a:t>
            </a:r>
            <a:r>
              <a:rPr lang="pt-BR" sz="2000"/>
              <a:t>: Cliente interno</a:t>
            </a:r>
            <a:endParaRPr lang="en-BR" sz="20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3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A3F8E0CF-E710-DE3F-92C4-FC98A32F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91" y="0"/>
            <a:ext cx="12201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49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C22B09AB-3469-C673-D5F5-7327FAC47137}"/>
              </a:ext>
            </a:extLst>
          </p:cNvPr>
          <p:cNvSpPr/>
          <p:nvPr/>
        </p:nvSpPr>
        <p:spPr>
          <a:xfrm>
            <a:off x="7112383" y="2026795"/>
            <a:ext cx="4757647" cy="269462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2F78534-8629-EA4B-01D3-8E23B9B3CEE2}"/>
              </a:ext>
            </a:extLst>
          </p:cNvPr>
          <p:cNvSpPr/>
          <p:nvPr/>
        </p:nvSpPr>
        <p:spPr>
          <a:xfrm>
            <a:off x="3780503" y="155247"/>
            <a:ext cx="4630994" cy="678426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hlinkClick r:id="rId2"/>
            <a:extLst>
              <a:ext uri="{FF2B5EF4-FFF2-40B4-BE49-F238E27FC236}">
                <a16:creationId xmlns:a16="http://schemas.microsoft.com/office/drawing/2014/main" id="{A65BB41A-E91D-C430-6E56-86A4B8DB81A4}"/>
              </a:ext>
            </a:extLst>
          </p:cNvPr>
          <p:cNvSpPr/>
          <p:nvPr/>
        </p:nvSpPr>
        <p:spPr>
          <a:xfrm>
            <a:off x="321970" y="1365113"/>
            <a:ext cx="6238568" cy="4569966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C7F3C-6ECA-813B-69B2-E6902787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9865" y="160476"/>
            <a:ext cx="4597747" cy="693174"/>
          </a:xfrm>
        </p:spPr>
        <p:txBody>
          <a:bodyPr anchor="b">
            <a:noAutofit/>
          </a:bodyPr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SJK AIRPORT</a:t>
            </a:r>
            <a:endParaRPr lang="en-B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C54021-6B75-F457-791E-EAB985C2F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162" y="1512596"/>
            <a:ext cx="5056185" cy="4274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pt-BR" sz="2100" b="1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21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Aeroporto de São José dos Campos Ltda (SJK Airport), empresa do Grupo Aeropart, que também opera o Cabo Frio Airport(RJ), foi constituída em Abril de 2022 especificamente para gerir o aeroporto de São José dos Campos Prof. Urbano Ernesto Stumpf.</a:t>
            </a:r>
          </a:p>
          <a:p>
            <a:pPr marL="0" indent="0" algn="just">
              <a:buNone/>
            </a:pPr>
            <a:r>
              <a:rPr lang="pt-BR" sz="21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Desde 24 de maio de 2023, o aeroporto passou a ter voos regulares de cargas na rota Miami–São José dos Campos.</a:t>
            </a:r>
          </a:p>
          <a:p>
            <a:pPr marL="0" indent="0" algn="just">
              <a:buNone/>
            </a:pPr>
            <a:r>
              <a:rPr lang="pt-BR" sz="21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O itinerário conta com dois voos semanais, às terças e sextas-feiras, conduzidos pelos aviões de carga Boeing 767, da empresa aérea Latam, com capacidade para transportar até 55 toneladas de carga</a:t>
            </a:r>
            <a:r>
              <a:rPr lang="pt-BR" sz="2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" name="Imagem 9" descr="Interface gráfica do usuário, Texto, Aplicativo, Email&#10;&#10;Descrição gerada automaticamente">
            <a:hlinkClick r:id="rId3"/>
            <a:extLst>
              <a:ext uri="{FF2B5EF4-FFF2-40B4-BE49-F238E27FC236}">
                <a16:creationId xmlns:a16="http://schemas.microsoft.com/office/drawing/2014/main" id="{CF5FDEF6-16EF-BF6F-B4DB-B48BA87FA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498" y="2994939"/>
            <a:ext cx="3514979" cy="741830"/>
          </a:xfrm>
          <a:prstGeom prst="rect">
            <a:avLst/>
          </a:prstGeom>
        </p:spPr>
      </p:pic>
      <p:pic>
        <p:nvPicPr>
          <p:cNvPr id="12" name="Imagem 11" descr="Interface gráfica do usuário, Texto, Aplicativo, Email&#10;&#10;Descrição gerada automaticamente">
            <a:hlinkClick r:id="rId5"/>
            <a:extLst>
              <a:ext uri="{FF2B5EF4-FFF2-40B4-BE49-F238E27FC236}">
                <a16:creationId xmlns:a16="http://schemas.microsoft.com/office/drawing/2014/main" id="{ABC72008-CDE7-943E-F0DB-77EE8F85D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498" y="3929956"/>
            <a:ext cx="3448610" cy="749036"/>
          </a:xfrm>
          <a:prstGeom prst="rect">
            <a:avLst/>
          </a:prstGeom>
        </p:spPr>
      </p:pic>
      <p:pic>
        <p:nvPicPr>
          <p:cNvPr id="14" name="Imagem 13" descr="Interface gráfica do usuário, Texto, Aplicativo, Email&#10;&#10;Descrição gerada automaticamente">
            <a:hlinkClick r:id="rId7"/>
            <a:extLst>
              <a:ext uri="{FF2B5EF4-FFF2-40B4-BE49-F238E27FC236}">
                <a16:creationId xmlns:a16="http://schemas.microsoft.com/office/drawing/2014/main" id="{2E21F7CD-823C-808C-FC82-FDFD3A7A5C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498" y="2109307"/>
            <a:ext cx="3984416" cy="8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4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6ACFDE03-A9C1-6E40-1DC0-5CE8F09710B4}"/>
              </a:ext>
            </a:extLst>
          </p:cNvPr>
          <p:cNvSpPr/>
          <p:nvPr/>
        </p:nvSpPr>
        <p:spPr>
          <a:xfrm>
            <a:off x="9935192" y="4890417"/>
            <a:ext cx="1672906" cy="135468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: Cantos Arredondados 26">
            <a:hlinkClick r:id="rId2"/>
            <a:extLst>
              <a:ext uri="{FF2B5EF4-FFF2-40B4-BE49-F238E27FC236}">
                <a16:creationId xmlns:a16="http://schemas.microsoft.com/office/drawing/2014/main" id="{33E8D491-02EF-2CEA-FCDD-3F09EBB8D935}"/>
              </a:ext>
            </a:extLst>
          </p:cNvPr>
          <p:cNvSpPr/>
          <p:nvPr/>
        </p:nvSpPr>
        <p:spPr>
          <a:xfrm>
            <a:off x="7817503" y="3429000"/>
            <a:ext cx="1672906" cy="135468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522EE35-39E9-53CE-37E7-5B54652F0B87}"/>
              </a:ext>
            </a:extLst>
          </p:cNvPr>
          <p:cNvSpPr/>
          <p:nvPr/>
        </p:nvSpPr>
        <p:spPr>
          <a:xfrm>
            <a:off x="9961576" y="1896563"/>
            <a:ext cx="1672906" cy="135468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726DB34-F298-D8AC-6090-8E6D003C477E}"/>
              </a:ext>
            </a:extLst>
          </p:cNvPr>
          <p:cNvSpPr/>
          <p:nvPr/>
        </p:nvSpPr>
        <p:spPr>
          <a:xfrm>
            <a:off x="7817502" y="462309"/>
            <a:ext cx="1672906" cy="135468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C7F3C-6ECA-813B-69B2-E6902787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715" y="163792"/>
            <a:ext cx="4597747" cy="693174"/>
          </a:xfrm>
        </p:spPr>
        <p:txBody>
          <a:bodyPr anchor="b">
            <a:noAutofit/>
          </a:bodyPr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SJK AIRPORT</a:t>
            </a:r>
            <a:endParaRPr lang="en-B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C54021-6B75-F457-791E-EAB985C2F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073" y="1020687"/>
            <a:ext cx="6563032" cy="3022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endParaRPr lang="pt-BR" dirty="0"/>
          </a:p>
        </p:txBody>
      </p:sp>
      <p:pic>
        <p:nvPicPr>
          <p:cNvPr id="23" name="Imagem 22" descr="Avião de grande porte em pista de aeroporto&#10;&#10;Descrição gerada automaticamente">
            <a:hlinkClick r:id="rId3"/>
            <a:extLst>
              <a:ext uri="{FF2B5EF4-FFF2-40B4-BE49-F238E27FC236}">
                <a16:creationId xmlns:a16="http://schemas.microsoft.com/office/drawing/2014/main" id="{4A1C2365-0624-5EDA-EBD4-E2497F880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9218" y="2063329"/>
            <a:ext cx="1217621" cy="1021153"/>
          </a:xfrm>
          <a:prstGeom prst="rect">
            <a:avLst/>
          </a:prstGeom>
        </p:spPr>
      </p:pic>
      <p:pic>
        <p:nvPicPr>
          <p:cNvPr id="26" name="Imagem 25" descr="Avião pousado na grama&#10;&#10;Descrição gerada automaticamente">
            <a:hlinkClick r:id="rId5"/>
            <a:extLst>
              <a:ext uri="{FF2B5EF4-FFF2-40B4-BE49-F238E27FC236}">
                <a16:creationId xmlns:a16="http://schemas.microsoft.com/office/drawing/2014/main" id="{274003C8-131C-E307-620F-098ABA01E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5145" y="3591940"/>
            <a:ext cx="1217621" cy="1021153"/>
          </a:xfrm>
          <a:prstGeom prst="rect">
            <a:avLst/>
          </a:prstGeom>
        </p:spPr>
      </p:pic>
      <p:pic>
        <p:nvPicPr>
          <p:cNvPr id="29" name="Imagem 28" descr="Pessoas de óculos sorrindo e posando para foto&#10;&#10;Descrição gerada automaticamente">
            <a:hlinkClick r:id="rId7"/>
            <a:extLst>
              <a:ext uri="{FF2B5EF4-FFF2-40B4-BE49-F238E27FC236}">
                <a16:creationId xmlns:a16="http://schemas.microsoft.com/office/drawing/2014/main" id="{1FE220A5-5D2E-8388-BAF1-AC9D83AD5D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2834" y="5056709"/>
            <a:ext cx="1217621" cy="1022102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435827B2-2A89-051F-6A8A-8C3D99E56B97}"/>
              </a:ext>
            </a:extLst>
          </p:cNvPr>
          <p:cNvSpPr txBox="1"/>
          <p:nvPr/>
        </p:nvSpPr>
        <p:spPr>
          <a:xfrm>
            <a:off x="9595926" y="575900"/>
            <a:ext cx="25960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    “</a:t>
            </a:r>
            <a:r>
              <a:rPr lang="pt-BR" sz="1400" b="1" dirty="0">
                <a:solidFill>
                  <a:srgbClr val="000000"/>
                </a:solidFill>
              </a:rPr>
              <a:t>R</a:t>
            </a:r>
            <a:r>
              <a:rPr lang="pt-BR" sz="1400" b="1" i="0" dirty="0">
                <a:solidFill>
                  <a:srgbClr val="000000"/>
                </a:solidFill>
                <a:effectLst/>
              </a:rPr>
              <a:t>esponsável pela operação de cargas da Air France, KLM e Martinair, optou por suspender temporariamente as exportações por Guarulhos.”</a:t>
            </a:r>
            <a:endParaRPr lang="pt-BR" sz="1400" b="1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B2AB9EE-E49A-E5CD-81F5-6871DDEEBC2C}"/>
              </a:ext>
            </a:extLst>
          </p:cNvPr>
          <p:cNvSpPr txBox="1"/>
          <p:nvPr/>
        </p:nvSpPr>
        <p:spPr>
          <a:xfrm>
            <a:off x="9663284" y="3523379"/>
            <a:ext cx="197119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i="0" dirty="0">
                <a:solidFill>
                  <a:srgbClr val="111111"/>
                </a:solidFill>
                <a:effectLst/>
              </a:rPr>
              <a:t>   “São Paulo não precisa da construção de um 4º aeroporto, pois ele já está pronto”.</a:t>
            </a:r>
          </a:p>
          <a:p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F08AD4D-0C29-0B88-24C3-72673F241DE4}"/>
              </a:ext>
            </a:extLst>
          </p:cNvPr>
          <p:cNvSpPr txBox="1"/>
          <p:nvPr/>
        </p:nvSpPr>
        <p:spPr>
          <a:xfrm>
            <a:off x="8071751" y="2196611"/>
            <a:ext cx="15881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    Aviões Antonov operam no aeroporto com agilidade.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4EE19E3-9D08-79ED-ABCE-36358DB80814}"/>
              </a:ext>
            </a:extLst>
          </p:cNvPr>
          <p:cNvSpPr txBox="1"/>
          <p:nvPr/>
        </p:nvSpPr>
        <p:spPr>
          <a:xfrm>
            <a:off x="7817503" y="5056709"/>
            <a:ext cx="18424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    Investimentos e interesse do governo no setor de carga e principalmente de passageiros.</a:t>
            </a:r>
          </a:p>
        </p:txBody>
      </p:sp>
      <p:pic>
        <p:nvPicPr>
          <p:cNvPr id="5" name="Imagem 4" descr="Interface gráfica do usuário&#10;&#10;Descrição gerada automaticamente">
            <a:hlinkClick r:id="rId9"/>
            <a:extLst>
              <a:ext uri="{FF2B5EF4-FFF2-40B4-BE49-F238E27FC236}">
                <a16:creationId xmlns:a16="http://schemas.microsoft.com/office/drawing/2014/main" id="{C30A6455-D84A-ECD3-4002-887AAC7930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4704" y="213288"/>
            <a:ext cx="6450502" cy="313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m 12" descr="Texto&#10;&#10;Descrição gerada automaticamente com confiança média">
            <a:hlinkClick r:id="rId11"/>
            <a:extLst>
              <a:ext uri="{FF2B5EF4-FFF2-40B4-BE49-F238E27FC236}">
                <a16:creationId xmlns:a16="http://schemas.microsoft.com/office/drawing/2014/main" id="{F1F625A0-E4C8-2FA2-226D-B3312A64C3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4704" y="3607336"/>
            <a:ext cx="6450502" cy="2898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agem 21" descr="Cidade vista de cima&#10;&#10;Descrição gerada automaticamente com confiança média">
            <a:hlinkClick r:id="rId13"/>
            <a:extLst>
              <a:ext uri="{FF2B5EF4-FFF2-40B4-BE49-F238E27FC236}">
                <a16:creationId xmlns:a16="http://schemas.microsoft.com/office/drawing/2014/main" id="{53410CE8-DC59-2164-C8E0-9A5B10B45C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70787" y="627897"/>
            <a:ext cx="1166336" cy="102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5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ta: Pentágono 10">
            <a:extLst>
              <a:ext uri="{FF2B5EF4-FFF2-40B4-BE49-F238E27FC236}">
                <a16:creationId xmlns:a16="http://schemas.microsoft.com/office/drawing/2014/main" id="{4ADA5CA5-2255-4601-1ED4-48B5422EB28F}"/>
              </a:ext>
            </a:extLst>
          </p:cNvPr>
          <p:cNvSpPr/>
          <p:nvPr/>
        </p:nvSpPr>
        <p:spPr>
          <a:xfrm>
            <a:off x="1061884" y="488488"/>
            <a:ext cx="9714325" cy="107484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C54021-6B75-F457-791E-EAB985C2F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073" y="1020687"/>
            <a:ext cx="6563032" cy="3022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2D16A907-E1EB-8906-C7C3-2078FDA4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latin typeface="+mn-lt"/>
              </a:rPr>
              <a:t>LINK PARA OS DASHBOARD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2AE72E-3D60-1824-D085-FE29E9C3226E}"/>
              </a:ext>
            </a:extLst>
          </p:cNvPr>
          <p:cNvSpPr/>
          <p:nvPr/>
        </p:nvSpPr>
        <p:spPr>
          <a:xfrm>
            <a:off x="1415791" y="2608865"/>
            <a:ext cx="3628103" cy="177645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0EAF43A-11DD-83E3-D8A0-B79AB3782340}"/>
              </a:ext>
            </a:extLst>
          </p:cNvPr>
          <p:cNvSpPr/>
          <p:nvPr/>
        </p:nvSpPr>
        <p:spPr>
          <a:xfrm>
            <a:off x="7148105" y="2401408"/>
            <a:ext cx="3628103" cy="198390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30DE8E-D398-3962-ADAE-F8A036DF3165}"/>
              </a:ext>
            </a:extLst>
          </p:cNvPr>
          <p:cNvSpPr txBox="1"/>
          <p:nvPr/>
        </p:nvSpPr>
        <p:spPr>
          <a:xfrm>
            <a:off x="1732961" y="5088626"/>
            <a:ext cx="2762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EXPORTAÇÃO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A922C6E-40A5-031A-FC99-ADE8ACC2C074}"/>
              </a:ext>
            </a:extLst>
          </p:cNvPr>
          <p:cNvSpPr txBox="1"/>
          <p:nvPr/>
        </p:nvSpPr>
        <p:spPr>
          <a:xfrm>
            <a:off x="7696228" y="5088626"/>
            <a:ext cx="2762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IMPORTAÇÃO</a:t>
            </a:r>
          </a:p>
        </p:txBody>
      </p:sp>
      <p:pic>
        <p:nvPicPr>
          <p:cNvPr id="16" name="Imagem 15" descr="Interface gráfica do usuário, Aplicativo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1F9B2447-445B-F3F1-E551-E67F2DCC2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791" y="2401408"/>
            <a:ext cx="3628103" cy="2041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Imagem 24" descr="Interface gráfica do usuário, Aplicativo&#10;&#10;Descrição gerada automaticamente">
            <a:hlinkClick r:id="rId4"/>
            <a:extLst>
              <a:ext uri="{FF2B5EF4-FFF2-40B4-BE49-F238E27FC236}">
                <a16:creationId xmlns:a16="http://schemas.microsoft.com/office/drawing/2014/main" id="{20A46A06-4A16-3650-1ECC-1903845BB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104" y="2351563"/>
            <a:ext cx="3628103" cy="2041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81544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Interface gráfica do usuário, Linha do tempo&#10;&#10;Descrição gerada automaticamente">
            <a:extLst>
              <a:ext uri="{FF2B5EF4-FFF2-40B4-BE49-F238E27FC236}">
                <a16:creationId xmlns:a16="http://schemas.microsoft.com/office/drawing/2014/main" id="{CC55AA6C-8832-A95A-182D-279ABDFEA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7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C7F3C-6ECA-813B-69B2-E6902787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7" y="365125"/>
            <a:ext cx="5088277" cy="1807305"/>
          </a:xfrm>
        </p:spPr>
        <p:txBody>
          <a:bodyPr>
            <a:normAutofit/>
          </a:bodyPr>
          <a:lstStyle/>
          <a:p>
            <a:r>
              <a:rPr lang="en-BR" sz="4000" dirty="0">
                <a:latin typeface="Arial" panose="020B0604020202020204" pitchFamily="34" charset="0"/>
                <a:cs typeface="Arial" panose="020B0604020202020204" pitchFamily="34" charset="0"/>
              </a:rPr>
              <a:t>OBJETIVO DO PROJETO</a:t>
            </a:r>
          </a:p>
        </p:txBody>
      </p:sp>
      <p:pic>
        <p:nvPicPr>
          <p:cNvPr id="4" name="Picture 4" descr="Avião decolando com as luzes da cidade ao fundo">
            <a:extLst>
              <a:ext uri="{FF2B5EF4-FFF2-40B4-BE49-F238E27FC236}">
                <a16:creationId xmlns:a16="http://schemas.microsoft.com/office/drawing/2014/main" id="{796100B6-366A-9966-57DB-126F3A00D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37" r="2879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C261-ACD5-607A-7E2C-0DFBBC5BA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algn="just"/>
            <a:r>
              <a:rPr lang="pt-BR" sz="2000" dirty="0"/>
              <a:t>Produzir um conjunto de visualização da movimentação de cargas de importação e exportação, identificando potenciais cargas para o Aeroporto de São José dos Campos (SJK).</a:t>
            </a:r>
          </a:p>
          <a:p>
            <a:pPr algn="just"/>
            <a:r>
              <a:rPr lang="pt-BR" sz="2000" dirty="0"/>
              <a:t> Analisar os dados, para atingir oportunidades para expandir e melhorar a capacidade de movimentação de cargas no Aeroporto de SJK, a fim de atender às crescentes demandas.</a:t>
            </a:r>
            <a:endParaRPr lang="en-BR" sz="2000" dirty="0"/>
          </a:p>
        </p:txBody>
      </p:sp>
    </p:spTree>
    <p:extLst>
      <p:ext uri="{BB962C8B-B14F-4D97-AF65-F5344CB8AC3E}">
        <p14:creationId xmlns:p14="http://schemas.microsoft.com/office/powerpoint/2010/main" val="175088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C7F3C-6ECA-813B-69B2-E6902787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446" y="187523"/>
            <a:ext cx="4840010" cy="1576982"/>
          </a:xfrm>
        </p:spPr>
        <p:txBody>
          <a:bodyPr>
            <a:normAutofit/>
          </a:bodyPr>
          <a:lstStyle/>
          <a:p>
            <a:r>
              <a:rPr lang="en-BR" sz="4000" dirty="0">
                <a:latin typeface="Arial" panose="020B0604020202020204" pitchFamily="34" charset="0"/>
                <a:cs typeface="Arial" panose="020B0604020202020204" pitchFamily="34" charset="0"/>
              </a:rPr>
              <a:t>TECNOLOGIAS DA INFORMAÇÃO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E5E72AD-5DC4-8E29-379F-5D33D6F32A77}"/>
              </a:ext>
            </a:extLst>
          </p:cNvPr>
          <p:cNvGrpSpPr/>
          <p:nvPr/>
        </p:nvGrpSpPr>
        <p:grpSpPr>
          <a:xfrm>
            <a:off x="5412117" y="2003328"/>
            <a:ext cx="6431783" cy="2116720"/>
            <a:chOff x="5663830" y="2061455"/>
            <a:chExt cx="6431783" cy="211672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E40E1F15-44B8-7AB3-AD2F-FA2324E2CBBB}"/>
                </a:ext>
              </a:extLst>
            </p:cNvPr>
            <p:cNvSpPr/>
            <p:nvPr/>
          </p:nvSpPr>
          <p:spPr>
            <a:xfrm>
              <a:off x="5663830" y="2061455"/>
              <a:ext cx="2127794" cy="2080008"/>
            </a:xfrm>
            <a:prstGeom prst="ellips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C0A7F8F9-4F41-7105-FD27-1EDAD296CD40}"/>
                </a:ext>
              </a:extLst>
            </p:cNvPr>
            <p:cNvSpPr/>
            <p:nvPr/>
          </p:nvSpPr>
          <p:spPr>
            <a:xfrm>
              <a:off x="7818725" y="2098167"/>
              <a:ext cx="2127794" cy="2080008"/>
            </a:xfrm>
            <a:prstGeom prst="ellips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3113CE31-C5D3-F0C3-EEE8-27DAB02A8AB8}"/>
                </a:ext>
              </a:extLst>
            </p:cNvPr>
            <p:cNvSpPr/>
            <p:nvPr/>
          </p:nvSpPr>
          <p:spPr>
            <a:xfrm>
              <a:off x="9967819" y="2061455"/>
              <a:ext cx="2127794" cy="2080008"/>
            </a:xfrm>
            <a:prstGeom prst="ellips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E25B8E3-9AD4-F6FB-9760-50EAD7101D30}"/>
              </a:ext>
            </a:extLst>
          </p:cNvPr>
          <p:cNvGrpSpPr/>
          <p:nvPr/>
        </p:nvGrpSpPr>
        <p:grpSpPr>
          <a:xfrm>
            <a:off x="5415017" y="4283615"/>
            <a:ext cx="6431783" cy="2116720"/>
            <a:chOff x="5663830" y="2061455"/>
            <a:chExt cx="6431783" cy="211672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F0EF891-36D8-CB09-ED87-F070B5699008}"/>
                </a:ext>
              </a:extLst>
            </p:cNvPr>
            <p:cNvSpPr/>
            <p:nvPr/>
          </p:nvSpPr>
          <p:spPr>
            <a:xfrm>
              <a:off x="5663830" y="2061455"/>
              <a:ext cx="2127794" cy="2080008"/>
            </a:xfrm>
            <a:prstGeom prst="ellips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4468432-B359-925A-7883-6D36190111AC}"/>
                </a:ext>
              </a:extLst>
            </p:cNvPr>
            <p:cNvSpPr/>
            <p:nvPr/>
          </p:nvSpPr>
          <p:spPr>
            <a:xfrm>
              <a:off x="7818725" y="2098167"/>
              <a:ext cx="2127794" cy="2080008"/>
            </a:xfrm>
            <a:prstGeom prst="ellips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F1D5597C-8561-D026-8EC0-6240E148769F}"/>
                </a:ext>
              </a:extLst>
            </p:cNvPr>
            <p:cNvSpPr/>
            <p:nvPr/>
          </p:nvSpPr>
          <p:spPr>
            <a:xfrm>
              <a:off x="9967819" y="2061455"/>
              <a:ext cx="2127794" cy="2080008"/>
            </a:xfrm>
            <a:prstGeom prst="ellips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800C334-792B-B903-7E1B-E043AB80CE44}"/>
              </a:ext>
            </a:extLst>
          </p:cNvPr>
          <p:cNvGrpSpPr/>
          <p:nvPr/>
        </p:nvGrpSpPr>
        <p:grpSpPr>
          <a:xfrm>
            <a:off x="5307159" y="1828290"/>
            <a:ext cx="6647499" cy="4664585"/>
            <a:chOff x="5552682" y="1828290"/>
            <a:chExt cx="6647499" cy="4664585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EAC4996B-B446-DA21-AB7A-67389CD76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2600" y="4541968"/>
              <a:ext cx="1572739" cy="1536042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8CC6C410-4280-1DF3-CC2F-0F7E2AC71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8144" y="4212448"/>
              <a:ext cx="3402759" cy="2268506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43C58664-C4DE-3CC9-7EBF-F1D69753B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682" y="1828290"/>
              <a:ext cx="2350089" cy="2191732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18A5EABD-97F2-B6B1-CF59-2B3AE528E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3117" y="4075811"/>
              <a:ext cx="2417064" cy="2417064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9B9A6D82-362B-D2FA-9EA5-45A105A1A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76223" y="2294148"/>
              <a:ext cx="1604156" cy="1604156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2FDDB289-952B-80AC-A9DA-BE60A98ED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7023" y="2199899"/>
              <a:ext cx="2811198" cy="1581299"/>
            </a:xfrm>
            <a:prstGeom prst="rect">
              <a:avLst/>
            </a:prstGeom>
          </p:spPr>
        </p:pic>
      </p:grpSp>
      <p:pic>
        <p:nvPicPr>
          <p:cNvPr id="1030" name="Picture 6" descr="Las tendencias en tecnología para las empresas que serán protagonistas en  2023">
            <a:extLst>
              <a:ext uri="{FF2B5EF4-FFF2-40B4-BE49-F238E27FC236}">
                <a16:creationId xmlns:a16="http://schemas.microsoft.com/office/drawing/2014/main" id="{F61927E7-8820-1AB3-9DC7-CC302C63D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5" r="28839"/>
          <a:stretch/>
        </p:blipFill>
        <p:spPr bwMode="auto">
          <a:xfrm>
            <a:off x="-20245" y="0"/>
            <a:ext cx="47859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52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C7F3C-6ECA-813B-69B2-E6902787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24" y="1252026"/>
            <a:ext cx="5772912" cy="1253817"/>
          </a:xfrm>
        </p:spPr>
        <p:txBody>
          <a:bodyPr anchor="b">
            <a:noAutofit/>
          </a:bodyPr>
          <a:lstStyle/>
          <a:p>
            <a:r>
              <a:rPr lang="en-BR" sz="4000" dirty="0">
                <a:latin typeface="Arial" panose="020B0604020202020204" pitchFamily="34" charset="0"/>
                <a:cs typeface="Arial" panose="020B0604020202020204" pitchFamily="34" charset="0"/>
              </a:rPr>
              <a:t>MÉTODOS ANALÍTICOS ESPECÍFICOS DA ÁREA</a:t>
            </a:r>
          </a:p>
        </p:txBody>
      </p:sp>
      <p:sp>
        <p:nvSpPr>
          <p:cNvPr id="205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C261-ACD5-607A-7E2C-0DFBBC5BA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992" y="3231295"/>
            <a:ext cx="6754368" cy="2801814"/>
          </a:xfrm>
        </p:spPr>
        <p:txBody>
          <a:bodyPr>
            <a:normAutofit/>
          </a:bodyPr>
          <a:lstStyle/>
          <a:p>
            <a:pPr algn="just"/>
            <a:r>
              <a:rPr lang="en-BR" sz="1900" dirty="0"/>
              <a:t>Características do produto logístico -&gt; Quociente valor-pes</a:t>
            </a:r>
            <a:r>
              <a:rPr lang="pt-BR" sz="1900" dirty="0"/>
              <a:t>o</a:t>
            </a:r>
            <a:r>
              <a:rPr lang="es-PE" sz="1900" dirty="0"/>
              <a:t>, </a:t>
            </a:r>
            <a:r>
              <a:rPr lang="pt-BR" sz="1900" dirty="0"/>
              <a:t>analise dos municípios entorno do aeroporto SJK, com maior movimentação de carga por valor agregado. </a:t>
            </a:r>
          </a:p>
          <a:p>
            <a:pPr algn="just"/>
            <a:r>
              <a:rPr lang="pt-BR" sz="1900" dirty="0"/>
              <a:t>Analise dos municípios com maior movimentação de carga por valor agregado no estado de São Paulo.</a:t>
            </a:r>
          </a:p>
          <a:p>
            <a:pPr algn="just"/>
            <a:r>
              <a:rPr lang="pt-BR" sz="1900" dirty="0"/>
              <a:t>Características de fluxo logístico -&gt; Codificação de carga (SH4), Volume transportado, valor de carga (FOB) e mapeamento Origem-Destino</a:t>
            </a:r>
          </a:p>
          <a:p>
            <a:endParaRPr lang="en-BR" sz="1200" dirty="0"/>
          </a:p>
        </p:txBody>
      </p:sp>
      <p:pic>
        <p:nvPicPr>
          <p:cNvPr id="2050" name="Picture 2" descr="Métodos analíticos en la detección del fraude">
            <a:extLst>
              <a:ext uri="{FF2B5EF4-FFF2-40B4-BE49-F238E27FC236}">
                <a16:creationId xmlns:a16="http://schemas.microsoft.com/office/drawing/2014/main" id="{E3B0756A-3388-D1F8-DEFD-AFFEA196D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1" r="14217"/>
          <a:stretch/>
        </p:blipFill>
        <p:spPr bwMode="auto">
          <a:xfrm>
            <a:off x="7388352" y="10"/>
            <a:ext cx="609447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97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8186E981-4E6C-C852-A655-82117CA90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01" y="652852"/>
            <a:ext cx="3343333" cy="188062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3267105-EE03-B028-3E36-1ECE4E9E1A11}"/>
              </a:ext>
            </a:extLst>
          </p:cNvPr>
          <p:cNvSpPr txBox="1"/>
          <p:nvPr/>
        </p:nvSpPr>
        <p:spPr>
          <a:xfrm>
            <a:off x="8702166" y="3652569"/>
            <a:ext cx="3240264" cy="10651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Escaneie</a:t>
            </a:r>
            <a:r>
              <a:rPr lang="en-US" sz="2000" b="1" dirty="0"/>
              <a:t> o QR Code e </a:t>
            </a:r>
            <a:r>
              <a:rPr lang="en-US" sz="2000" b="1" dirty="0" err="1"/>
              <a:t>acesse</a:t>
            </a:r>
            <a:r>
              <a:rPr lang="en-US" sz="2000" b="1" dirty="0"/>
              <a:t> o </a:t>
            </a:r>
            <a:r>
              <a:rPr lang="en-US" sz="2000" b="1" dirty="0" err="1"/>
              <a:t>nosso</a:t>
            </a:r>
            <a:r>
              <a:rPr lang="en-US" sz="2000" b="1" dirty="0"/>
              <a:t> </a:t>
            </a:r>
            <a:r>
              <a:rPr lang="en-US" sz="2000" b="1" dirty="0" err="1"/>
              <a:t>projeto</a:t>
            </a:r>
            <a:r>
              <a:rPr lang="en-US" sz="2000" b="1" dirty="0"/>
              <a:t> </a:t>
            </a:r>
            <a:r>
              <a:rPr lang="en-US" sz="2000" b="1" dirty="0" err="1"/>
              <a:t>na</a:t>
            </a:r>
            <a:r>
              <a:rPr lang="en-US" sz="2000" b="1" dirty="0"/>
              <a:t> integra!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B241C5-7E45-AD52-638D-31E8FD2BC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9503B28-6749-2F02-0050-2CC7D03CF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3DEE37-9CE7-622C-B750-66998EDC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CB09C2CC-DD45-0327-6EFC-BA2152C0A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254" y="395022"/>
            <a:ext cx="4325492" cy="4325492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59D2BB66-AF9E-82BB-9823-D0B636304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426" y="4093379"/>
            <a:ext cx="3839147" cy="216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8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C7F3C-6ECA-813B-69B2-E6902787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62" y="234957"/>
            <a:ext cx="4597747" cy="1111522"/>
          </a:xfrm>
        </p:spPr>
        <p:txBody>
          <a:bodyPr anchor="b">
            <a:noAutofit/>
          </a:bodyPr>
          <a:lstStyle/>
          <a:p>
            <a:r>
              <a:rPr lang="en-BR" sz="4000" dirty="0">
                <a:latin typeface="Arial" panose="020B0604020202020204" pitchFamily="34" charset="0"/>
                <a:cs typeface="Arial" panose="020B0604020202020204" pitchFamily="34" charset="0"/>
              </a:rPr>
              <a:t>RESULTADOS DO PROJETO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Espaço Reservado para Conteúdo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B1D4CBF-C69E-6284-227E-D95BA4D8D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472" y="1302601"/>
            <a:ext cx="9351153" cy="5253457"/>
          </a:xfrm>
        </p:spPr>
      </p:pic>
    </p:spTree>
    <p:extLst>
      <p:ext uri="{BB962C8B-B14F-4D97-AF65-F5344CB8AC3E}">
        <p14:creationId xmlns:p14="http://schemas.microsoft.com/office/powerpoint/2010/main" val="411993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C7F3C-6ECA-813B-69B2-E6902787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62" y="234957"/>
            <a:ext cx="4597747" cy="1111522"/>
          </a:xfrm>
        </p:spPr>
        <p:txBody>
          <a:bodyPr anchor="b">
            <a:noAutofit/>
          </a:bodyPr>
          <a:lstStyle/>
          <a:p>
            <a:r>
              <a:rPr lang="en-BR" sz="4000" dirty="0">
                <a:latin typeface="Arial" panose="020B0604020202020204" pitchFamily="34" charset="0"/>
                <a:cs typeface="Arial" panose="020B0604020202020204" pitchFamily="34" charset="0"/>
              </a:rPr>
              <a:t>RESULTADOS DO PROJETO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71019FE-FE1A-EBC6-F39A-F2ABBAED2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218945" y="1321119"/>
            <a:ext cx="9973056" cy="55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0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9" descr="Interface gráfica do usuário, Aplicativo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1D607EE7-93A9-06D7-14A6-3E1FC2CE8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44" y="0"/>
            <a:ext cx="12240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58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5090a1-ed76-4b3a-a169-574b8dd0ee8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5EDF9A064D134B8E84A5D75038815A" ma:contentTypeVersion="14" ma:contentTypeDescription="Create a new document." ma:contentTypeScope="" ma:versionID="5ff417aa6099670ddc1c6358a1af5ec6">
  <xsd:schema xmlns:xsd="http://www.w3.org/2001/XMLSchema" xmlns:xs="http://www.w3.org/2001/XMLSchema" xmlns:p="http://schemas.microsoft.com/office/2006/metadata/properties" xmlns:ns3="c55090a1-ed76-4b3a-a169-574b8dd0ee87" xmlns:ns4="bb816e04-b24c-4294-a9a9-3c802a818536" targetNamespace="http://schemas.microsoft.com/office/2006/metadata/properties" ma:root="true" ma:fieldsID="37d24752456ac8c6eac06f72c4cdb090" ns3:_="" ns4:_="">
    <xsd:import namespace="c55090a1-ed76-4b3a-a169-574b8dd0ee87"/>
    <xsd:import namespace="bb816e04-b24c-4294-a9a9-3c802a81853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5090a1-ed76-4b3a-a169-574b8dd0ee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816e04-b24c-4294-a9a9-3c802a81853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75C50B-894E-4EA0-801C-71C82858614F}">
  <ds:schemaRefs>
    <ds:schemaRef ds:uri="bb816e04-b24c-4294-a9a9-3c802a818536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c55090a1-ed76-4b3a-a169-574b8dd0ee8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8ECF92A-308C-4E1C-A165-870027C832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F2FD6F-2DC2-4CC7-B9DD-E4C7AEBCAD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5090a1-ed76-4b3a-a169-574b8dd0ee87"/>
    <ds:schemaRef ds:uri="bb816e04-b24c-4294-a9a9-3c802a8185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357</Words>
  <Application>Microsoft Office PowerPoint</Application>
  <PresentationFormat>Widescreen</PresentationFormat>
  <Paragraphs>27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Office Theme</vt:lpstr>
      <vt:lpstr>API 1º SEMESTRE  WORKLOG</vt:lpstr>
      <vt:lpstr>Apresentação do PowerPoint</vt:lpstr>
      <vt:lpstr>OBJETIVO DO PROJETO</vt:lpstr>
      <vt:lpstr>TECNOLOGIAS DA INFORMAÇÃO</vt:lpstr>
      <vt:lpstr>MÉTODOS ANALÍTICOS ESPECÍFICOS DA ÁREA</vt:lpstr>
      <vt:lpstr>Apresentação do PowerPoint</vt:lpstr>
      <vt:lpstr>RESULTADOS DO PROJETO</vt:lpstr>
      <vt:lpstr>RESULTADOS DO PROJETO</vt:lpstr>
      <vt:lpstr>Apresentação do PowerPoint</vt:lpstr>
      <vt:lpstr>Apresentação do PowerPoint</vt:lpstr>
      <vt:lpstr>SJK AIRPORT</vt:lpstr>
      <vt:lpstr>SJK AIRPORT</vt:lpstr>
      <vt:lpstr>LINK PARA OS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XX SEMESTRE  NOME DA EQUIPE</dc:title>
  <dc:creator>Marcus;Leonardo</dc:creator>
  <cp:lastModifiedBy>LEONARDO WILLIAM SANTOS DE OLIVEIRA</cp:lastModifiedBy>
  <cp:revision>22</cp:revision>
  <dcterms:created xsi:type="dcterms:W3CDTF">2023-11-09T14:32:46Z</dcterms:created>
  <dcterms:modified xsi:type="dcterms:W3CDTF">2023-12-11T16:41:53Z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0x0101004F5EDF9A064D134B8E84A5D75038815A</vt:lpwstr>
  </property>
</Properties>
</file>